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7" r:id="rId2"/>
    <p:sldId id="461" r:id="rId3"/>
    <p:sldId id="494" r:id="rId4"/>
    <p:sldId id="497" r:id="rId5"/>
    <p:sldId id="614" r:id="rId6"/>
    <p:sldId id="318" r:id="rId7"/>
    <p:sldId id="498" r:id="rId8"/>
    <p:sldId id="499" r:id="rId9"/>
    <p:sldId id="500" r:id="rId10"/>
    <p:sldId id="501" r:id="rId11"/>
    <p:sldId id="502" r:id="rId12"/>
    <p:sldId id="589" r:id="rId13"/>
    <p:sldId id="569" r:id="rId14"/>
    <p:sldId id="588" r:id="rId15"/>
    <p:sldId id="603" r:id="rId16"/>
    <p:sldId id="604" r:id="rId17"/>
    <p:sldId id="621" r:id="rId18"/>
    <p:sldId id="620" r:id="rId19"/>
    <p:sldId id="605" r:id="rId20"/>
    <p:sldId id="606" r:id="rId21"/>
    <p:sldId id="607" r:id="rId22"/>
    <p:sldId id="608" r:id="rId23"/>
    <p:sldId id="610" r:id="rId24"/>
    <p:sldId id="611" r:id="rId25"/>
    <p:sldId id="612" r:id="rId26"/>
    <p:sldId id="613" r:id="rId27"/>
    <p:sldId id="504" r:id="rId28"/>
    <p:sldId id="505" r:id="rId29"/>
    <p:sldId id="506" r:id="rId30"/>
    <p:sldId id="513" r:id="rId31"/>
    <p:sldId id="566" r:id="rId32"/>
    <p:sldId id="514" r:id="rId33"/>
    <p:sldId id="520" r:id="rId34"/>
    <p:sldId id="525" r:id="rId35"/>
    <p:sldId id="568" r:id="rId36"/>
    <p:sldId id="570" r:id="rId37"/>
    <p:sldId id="572" r:id="rId38"/>
    <p:sldId id="622" r:id="rId39"/>
    <p:sldId id="573" r:id="rId40"/>
    <p:sldId id="581" r:id="rId41"/>
    <p:sldId id="590" r:id="rId42"/>
    <p:sldId id="574" r:id="rId43"/>
    <p:sldId id="575" r:id="rId44"/>
    <p:sldId id="582" r:id="rId45"/>
    <p:sldId id="576" r:id="rId46"/>
    <p:sldId id="623" r:id="rId47"/>
    <p:sldId id="616" r:id="rId48"/>
    <p:sldId id="615" r:id="rId49"/>
    <p:sldId id="583" r:id="rId50"/>
    <p:sldId id="587" r:id="rId51"/>
    <p:sldId id="584" r:id="rId52"/>
    <p:sldId id="617" r:id="rId53"/>
    <p:sldId id="618" r:id="rId54"/>
    <p:sldId id="619" r:id="rId55"/>
    <p:sldId id="597" r:id="rId56"/>
    <p:sldId id="598" r:id="rId57"/>
    <p:sldId id="599" r:id="rId58"/>
    <p:sldId id="600" r:id="rId59"/>
    <p:sldId id="601" r:id="rId60"/>
    <p:sldId id="602" r:id="rId61"/>
    <p:sldId id="625" r:id="rId62"/>
    <p:sldId id="624" r:id="rId63"/>
    <p:sldId id="521" r:id="rId64"/>
    <p:sldId id="541" r:id="rId65"/>
    <p:sldId id="552" r:id="rId66"/>
    <p:sldId id="564" r:id="rId67"/>
    <p:sldId id="553" r:id="rId68"/>
    <p:sldId id="551" r:id="rId69"/>
    <p:sldId id="546" r:id="rId70"/>
    <p:sldId id="547" r:id="rId71"/>
    <p:sldId id="548" r:id="rId72"/>
    <p:sldId id="549" r:id="rId73"/>
    <p:sldId id="543" r:id="rId74"/>
    <p:sldId id="544" r:id="rId75"/>
    <p:sldId id="554" r:id="rId76"/>
    <p:sldId id="563" r:id="rId77"/>
    <p:sldId id="550" r:id="rId78"/>
    <p:sldId id="559" r:id="rId79"/>
    <p:sldId id="555" r:id="rId80"/>
    <p:sldId id="556" r:id="rId81"/>
    <p:sldId id="557" r:id="rId82"/>
    <p:sldId id="558" r:id="rId83"/>
    <p:sldId id="560" r:id="rId84"/>
    <p:sldId id="561" r:id="rId85"/>
    <p:sldId id="562" r:id="rId86"/>
    <p:sldId id="527" r:id="rId87"/>
    <p:sldId id="528" r:id="rId88"/>
    <p:sldId id="565" r:id="rId89"/>
    <p:sldId id="627" r:id="rId90"/>
    <p:sldId id="567" r:id="rId91"/>
    <p:sldId id="628" r:id="rId9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ACC6"/>
    <a:srgbClr val="4F81BD"/>
    <a:srgbClr val="7F7F7F"/>
    <a:srgbClr val="42A810"/>
    <a:srgbClr val="91CF4F"/>
    <a:srgbClr val="A9D791"/>
    <a:srgbClr val="92ED7F"/>
    <a:srgbClr val="A9D77F"/>
    <a:srgbClr val="92D77F"/>
    <a:srgbClr val="73F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28"/>
    <p:restoredTop sz="86379"/>
  </p:normalViewPr>
  <p:slideViewPr>
    <p:cSldViewPr snapToGrid="0" snapToObjects="1">
      <p:cViewPr>
        <p:scale>
          <a:sx n="109" d="100"/>
          <a:sy n="109" d="100"/>
        </p:scale>
        <p:origin x="600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24B13-9A66-8F46-8DC2-62D2D101D41D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A5A15-A81A-D343-841E-37025EFA6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943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27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25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0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35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97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97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60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2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35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73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x-none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x-none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96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5482-0B83-564D-AA70-CF8F26B6F715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23F2A-6F67-EE43-AF23-E94C5C9B39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31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henweichu/articles/5710567.html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5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5%A3%E5%88%97%E8%A1%A8" TargetMode="External"/><Relationship Id="rId4" Type="http://schemas.openxmlformats.org/officeDocument/2006/relationships/hyperlink" Target="https://baike.baidu.com/item/%E6%95%B0%E6%8D%AE%E7%BB%93%E6%9E%84/1450" TargetMode="External"/><Relationship Id="rId5" Type="http://schemas.openxmlformats.org/officeDocument/2006/relationships/hyperlink" Target="https://baike.baidu.com/item/%E6%95%A3%E5%88%97%E5%87%BD%E6%95%B0" TargetMode="External"/><Relationship Id="rId6" Type="http://schemas.openxmlformats.org/officeDocument/2006/relationships/hyperlink" Target="https://baike.baidu.com/item/%E6%95%B0%E7%BB%84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-internals.com/book/?p=chapt03/03-01-01-hashtable" TargetMode="External"/><Relationship Id="rId4" Type="http://schemas.openxmlformats.org/officeDocument/2006/relationships/hyperlink" Target="http://www.php-internals.com/book/?p=chapt03/03-01-02-hashtable-in-php" TargetMode="External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70454" y="35729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赵玉瑾</a:t>
            </a:r>
            <a:endParaRPr lang="zh-CN" altLang="en-US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8410" y="1286726"/>
            <a:ext cx="6787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ea typeface="微软雅黑" charset="-122"/>
              </a:rPr>
              <a:t>论数据结构</a:t>
            </a:r>
            <a:r>
              <a:rPr kumimoji="1" lang="en-US" altLang="zh-CN" sz="4000" dirty="0" smtClean="0">
                <a:solidFill>
                  <a:schemeClr val="bg1"/>
                </a:solidFill>
                <a:ea typeface="微软雅黑" charset="-122"/>
              </a:rPr>
              <a:t>—</a:t>
            </a:r>
            <a:r>
              <a:rPr kumimoji="1" lang="zh-CN" altLang="en-US" sz="4000" dirty="0" smtClean="0">
                <a:solidFill>
                  <a:schemeClr val="bg1"/>
                </a:solidFill>
                <a:ea typeface="微软雅黑" charset="-122"/>
              </a:rPr>
              <a:t>树篇</a:t>
            </a:r>
            <a:endParaRPr kumimoji="1" lang="zh-CN" altLang="en-US" sz="4000" b="1" dirty="0">
              <a:solidFill>
                <a:schemeClr val="bg1"/>
              </a:solidFill>
              <a:latin typeface="微软雅黑"/>
              <a:ea typeface="微软雅黑"/>
              <a:cs typeface="YaHei IKEA"/>
            </a:endParaRPr>
          </a:p>
        </p:txBody>
      </p:sp>
    </p:spTree>
    <p:extLst>
      <p:ext uri="{BB962C8B-B14F-4D97-AF65-F5344CB8AC3E}">
        <p14:creationId xmlns:p14="http://schemas.microsoft.com/office/powerpoint/2010/main" val="133833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kumimoji="1" lang="zh-CN" altLang="en-US" sz="2000" dirty="0"/>
              <a:t>二分搜索</a:t>
            </a:r>
            <a:r>
              <a:rPr kumimoji="1" lang="zh-CN" altLang="en-US" sz="2000" dirty="0" smtClean="0"/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7" y="1462732"/>
            <a:ext cx="8368496" cy="41652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56870" y="6083342"/>
            <a:ext cx="569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Ps</a:t>
            </a:r>
            <a:r>
              <a:rPr kumimoji="1" lang="zh-CN" altLang="en-US" dirty="0" smtClean="0"/>
              <a:t>：</a:t>
            </a:r>
            <a:r>
              <a:rPr kumimoji="1" lang="zh-CN" altLang="en-US" dirty="0" smtClean="0">
                <a:solidFill>
                  <a:srgbClr val="FF0000"/>
                </a:solidFill>
              </a:rPr>
              <a:t>二分搜索树的每一个节点的数据必须具有可比较性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二分搜索树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046796" y="2036888"/>
            <a:ext cx="572464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看一下二分搜索树的代码实现及操作：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增、删、改、查、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遍历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看代码之前先手动创建一棵二分搜索树：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以</a:t>
            </a:r>
            <a:r>
              <a:rPr lang="is-IS" altLang="zh-CN" sz="2400" dirty="0"/>
              <a:t>5, 3, 6, 8, 4, </a:t>
            </a:r>
            <a:r>
              <a:rPr lang="is-IS" altLang="zh-CN" sz="2400" dirty="0" smtClean="0"/>
              <a:t>2</a:t>
            </a:r>
            <a:r>
              <a:rPr lang="zh-CN" altLang="en-US" sz="2400" dirty="0" smtClean="0"/>
              <a:t>的顺序依次插入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8089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二分搜索树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11741" y="1329851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二分搜索树的三种遍历方式：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前序、中序、后序</a:t>
            </a:r>
            <a:r>
              <a:rPr kumimoji="1" lang="zh-CN" altLang="en-US" sz="2400" dirty="0" smtClean="0"/>
              <a:t>遍历</a:t>
            </a:r>
            <a:endParaRPr kumimoji="1"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3342"/>
            <a:ext cx="9144000" cy="29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7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二分搜索树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780096" y="1241645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思考一下：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增、删、改、查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各个操作的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时间复杂度</a:t>
            </a:r>
            <a:r>
              <a:rPr kumimoji="1" lang="zh-CN" altLang="en-US" sz="2400" dirty="0" smtClean="0"/>
              <a:t>是多少？</a:t>
            </a:r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4" y="3187685"/>
            <a:ext cx="4305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1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二分搜索树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19796" y="125205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/>
              <a:t>增</a:t>
            </a:r>
            <a:r>
              <a:rPr kumimoji="1" lang="zh-CN" altLang="en-US" sz="2400" dirty="0" smtClean="0"/>
              <a:t>、删、改、查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各个操作的时间复杂度是多少？</a:t>
            </a:r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7" y="2676791"/>
            <a:ext cx="8535924" cy="29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3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404441" y="300210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二、集合和映射</a:t>
            </a:r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9173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集合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253995" y="2349198"/>
            <a:ext cx="49377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集合是什么</a:t>
            </a:r>
            <a:r>
              <a:rPr kumimoji="1" lang="zh-CN" altLang="en-US" sz="2400" dirty="0" smtClean="0"/>
              <a:t>？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err="1" smtClean="0">
                <a:solidFill>
                  <a:srgbClr val="FF0000"/>
                </a:solidFill>
              </a:rPr>
              <a:t>redis</a:t>
            </a:r>
            <a:r>
              <a:rPr kumimoji="1" lang="zh-CN" altLang="en-US" sz="2400" dirty="0" smtClean="0"/>
              <a:t>里有种数据类型叫</a:t>
            </a:r>
            <a:r>
              <a:rPr kumimoji="1" lang="zh-CN" altLang="en-US" sz="2400" dirty="0" smtClean="0"/>
              <a:t>集合（</a:t>
            </a:r>
            <a:r>
              <a:rPr kumimoji="1" lang="en-US" altLang="zh-CN" sz="2400" dirty="0" smtClean="0"/>
              <a:t>set</a:t>
            </a:r>
            <a:r>
              <a:rPr kumimoji="1" lang="zh-CN" altLang="en-US" sz="2400" dirty="0" smtClean="0"/>
              <a:t>）</a:t>
            </a:r>
            <a:endParaRPr kumimoji="1" lang="en-US" altLang="zh-CN" sz="2400" dirty="0" smtClean="0"/>
          </a:p>
          <a:p>
            <a:r>
              <a:rPr kumimoji="1" lang="en-US" altLang="zh-CN" sz="2400" dirty="0" smtClean="0">
                <a:solidFill>
                  <a:srgbClr val="FF0000"/>
                </a:solidFill>
              </a:rPr>
              <a:t>python</a:t>
            </a:r>
            <a:r>
              <a:rPr kumimoji="1" lang="zh-CN" altLang="en-US" sz="2400" dirty="0" smtClean="0"/>
              <a:t>里也有这样一种数据类型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193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集合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12565" y="129822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数据类型与数据结构的区别？</a:t>
            </a:r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" y="2653543"/>
            <a:ext cx="9144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2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集合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19796" y="125205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集合是什么？</a:t>
            </a:r>
            <a:endParaRPr kumimoji="1" lang="en-US" altLang="zh-CN" sz="2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3" y="2119964"/>
            <a:ext cx="7401046" cy="40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19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集合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19796" y="125205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可以用以下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两种底层数据结构</a:t>
            </a:r>
            <a:r>
              <a:rPr kumimoji="1" lang="zh-CN" altLang="en-US" sz="2400" dirty="0" smtClean="0"/>
              <a:t>实现</a:t>
            </a:r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37" y="2161318"/>
            <a:ext cx="5976194" cy="39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225301" y="2764957"/>
            <a:ext cx="775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                                     </a:t>
            </a:r>
            <a:r>
              <a:rPr kumimoji="1" lang="zh-CN" altLang="en-US" sz="2400" dirty="0" smtClean="0"/>
              <a:t>分享过程中有任何问题可以随时打断我 </a:t>
            </a:r>
            <a:r>
              <a:rPr kumimoji="1" lang="zh-CN" altLang="en-US" sz="2400" dirty="0" smtClean="0">
                <a:sym typeface="Wingdings"/>
              </a:rPr>
              <a:t>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63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集合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30" y="1777112"/>
            <a:ext cx="6259491" cy="384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映射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08076" y="12530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/>
              <a:t>映射是什么？</a:t>
            </a:r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69" y="1808598"/>
            <a:ext cx="7328400" cy="37886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86674" y="6042955"/>
            <a:ext cx="329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Ps:</a:t>
            </a:r>
            <a:r>
              <a:rPr kumimoji="1" lang="zh-CN" altLang="en-US" dirty="0" smtClean="0"/>
              <a:t>哈希表也是一种映射结构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1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映射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98" y="1731547"/>
            <a:ext cx="6211556" cy="42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映射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752" y="2083055"/>
            <a:ext cx="5890248" cy="42115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1741" y="1362551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跟集合一样也可以</a:t>
            </a:r>
            <a:r>
              <a:rPr kumimoji="1" lang="zh-CN" altLang="en-US" sz="2000" dirty="0"/>
              <a:t>用以下</a:t>
            </a:r>
            <a:r>
              <a:rPr kumimoji="1" lang="zh-CN" altLang="en-US" sz="2000" dirty="0">
                <a:solidFill>
                  <a:srgbClr val="FF0000"/>
                </a:solidFill>
              </a:rPr>
              <a:t>两种底层数据结构</a:t>
            </a:r>
            <a:r>
              <a:rPr kumimoji="1" lang="zh-CN" altLang="en-US" sz="2000" dirty="0"/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3043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映射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19796" y="125205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映射的接口方法</a:t>
            </a:r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14" y="2167143"/>
            <a:ext cx="3246251" cy="39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映射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75" y="1600201"/>
            <a:ext cx="6934665" cy="39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0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959745" y="307198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三、一些其他形态的树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02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kumimoji="1" lang="zh-CN" altLang="en-US" sz="2000" dirty="0" smtClean="0"/>
              <a:t>二叉堆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46" y="1263052"/>
            <a:ext cx="7627716" cy="4279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57117" y="5990502"/>
            <a:ext cx="529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其性质：堆中的某个值总是小于等于其父节点的值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>
                <a:ea typeface="微软雅黑" charset="-122"/>
              </a:rPr>
              <a:t>---</a:t>
            </a:r>
            <a:r>
              <a:rPr lang="zh-CN" altLang="en-US" sz="2000" dirty="0">
                <a:ea typeface="微软雅黑" charset="-122"/>
              </a:rPr>
              <a:t> </a:t>
            </a:r>
            <a:r>
              <a:rPr kumimoji="1" lang="zh-CN" altLang="en-US" sz="2000" dirty="0"/>
              <a:t>二叉堆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04900" y="12319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二叉堆有什么用？</a:t>
            </a:r>
            <a:endParaRPr kumimoji="1"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104900" y="1979867"/>
            <a:ext cx="5999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3"/>
              </a:rPr>
              <a:t>https://</a:t>
            </a:r>
            <a:r>
              <a:rPr kumimoji="1" lang="en-US" altLang="zh-CN" dirty="0" smtClean="0">
                <a:hlinkClick r:id="rId3"/>
              </a:rPr>
              <a:t>www.cnblogs.com/chenweichu/articles/5710567.html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7" y="2663363"/>
            <a:ext cx="8826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29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kumimoji="1" lang="en-US" altLang="zh-CN" sz="2000" dirty="0" err="1"/>
              <a:t>Trie</a:t>
            </a:r>
            <a:r>
              <a:rPr kumimoji="1" lang="zh-CN" altLang="en-US" sz="2000" dirty="0"/>
              <a:t>树（又称前缀树）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44" y="1672122"/>
            <a:ext cx="5270435" cy="50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上次分享的内容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8076" y="870767"/>
            <a:ext cx="5017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                                      上次主要讲了四种数据结构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8076" y="1517098"/>
            <a:ext cx="3571812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一、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数组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 smtClean="0"/>
              <a:t>1</a:t>
            </a:r>
            <a:r>
              <a:rPr kumimoji="1" lang="zh-CN" altLang="en-US" sz="1600" dirty="0" smtClean="0"/>
              <a:t>、概念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、不同编程语言数组的比较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3</a:t>
            </a:r>
            <a:r>
              <a:rPr kumimoji="1" lang="zh-CN" altLang="en-US" sz="1600" dirty="0" smtClean="0"/>
              <a:t>、用</a:t>
            </a:r>
            <a:r>
              <a:rPr kumimoji="1" lang="en-US" altLang="zh-CN" sz="1600" dirty="0" smtClean="0"/>
              <a:t>java</a:t>
            </a:r>
            <a:r>
              <a:rPr kumimoji="1" lang="zh-CN" altLang="en-US" sz="1600" dirty="0" smtClean="0"/>
              <a:t>实现一个数组类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4</a:t>
            </a:r>
            <a:r>
              <a:rPr kumimoji="1" lang="zh-CN" altLang="en-US" sz="1600" dirty="0" smtClean="0"/>
              <a:t>、数组的增删改查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5</a:t>
            </a:r>
            <a:r>
              <a:rPr kumimoji="1" lang="zh-CN" altLang="en-US" sz="1600" dirty="0" smtClean="0"/>
              <a:t>、数组增删改查的时间复杂度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dirty="0" smtClean="0"/>
              <a:t>二、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栈与队列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 smtClean="0"/>
              <a:t>1</a:t>
            </a:r>
            <a:r>
              <a:rPr kumimoji="1" lang="zh-CN" altLang="en-US" sz="1600" dirty="0" smtClean="0"/>
              <a:t>、概念与特性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、应用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3</a:t>
            </a:r>
            <a:r>
              <a:rPr kumimoji="1" lang="zh-CN" altLang="en-US" sz="1600" dirty="0" smtClean="0"/>
              <a:t>、用</a:t>
            </a:r>
            <a:r>
              <a:rPr kumimoji="1" lang="en-US" altLang="zh-CN" sz="1600" dirty="0" smtClean="0"/>
              <a:t>java</a:t>
            </a:r>
            <a:r>
              <a:rPr kumimoji="1" lang="zh-CN" altLang="en-US" sz="1600" dirty="0" smtClean="0"/>
              <a:t>数组实现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4</a:t>
            </a:r>
            <a:r>
              <a:rPr kumimoji="1" lang="zh-CN" altLang="en-US" sz="1600" dirty="0" smtClean="0"/>
              <a:t>、实现增删改查及其时间复杂度分析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5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redis</a:t>
            </a:r>
            <a:r>
              <a:rPr kumimoji="1" lang="zh-CN" altLang="en-US" sz="1600" dirty="0" smtClean="0"/>
              <a:t>栈与队列的实现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dirty="0" smtClean="0"/>
              <a:t>三、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链表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/>
              <a:t>1</a:t>
            </a:r>
            <a:r>
              <a:rPr kumimoji="1" lang="zh-CN" altLang="en-US" sz="1600" dirty="0"/>
              <a:t>、概念与</a:t>
            </a:r>
            <a:r>
              <a:rPr kumimoji="1" lang="zh-CN" altLang="en-US" sz="1600" dirty="0" smtClean="0"/>
              <a:t>特性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、与数组的比较</a:t>
            </a:r>
            <a:endParaRPr kumimoji="1" lang="en-US" altLang="zh-CN" sz="1600" dirty="0"/>
          </a:p>
          <a:p>
            <a:r>
              <a:rPr kumimoji="1" lang="en-US" altLang="zh-CN" sz="1600" dirty="0" smtClean="0"/>
              <a:t>3</a:t>
            </a:r>
            <a:r>
              <a:rPr kumimoji="1" lang="zh-CN" altLang="en-US" sz="1600" dirty="0" smtClean="0"/>
              <a:t>、用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php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java</a:t>
            </a:r>
            <a:r>
              <a:rPr kumimoji="1" lang="zh-CN" altLang="en-US" sz="1600" dirty="0" smtClean="0"/>
              <a:t>实现</a:t>
            </a:r>
            <a:endParaRPr kumimoji="1" lang="en-US" altLang="zh-CN" sz="1600" dirty="0"/>
          </a:p>
          <a:p>
            <a:r>
              <a:rPr kumimoji="1" lang="en-US" altLang="zh-CN" sz="1600" dirty="0"/>
              <a:t>4</a:t>
            </a:r>
            <a:r>
              <a:rPr kumimoji="1" lang="zh-CN" altLang="en-US" sz="1600" dirty="0"/>
              <a:t>、实现增删改查及其时间复杂度分析</a:t>
            </a:r>
            <a:endParaRPr kumimoji="1" lang="en-US" altLang="zh-CN" sz="1600" dirty="0"/>
          </a:p>
          <a:p>
            <a:r>
              <a:rPr kumimoji="1" lang="en-US" altLang="zh-CN" sz="1600" dirty="0"/>
              <a:t>5</a:t>
            </a:r>
            <a:r>
              <a:rPr kumimoji="1" lang="zh-CN" altLang="en-US" sz="1600" dirty="0" smtClean="0"/>
              <a:t>、链表的其他形态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01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>
                <a:ea typeface="微软雅黑" charset="-122"/>
              </a:rPr>
              <a:t>树  </a:t>
            </a:r>
            <a:r>
              <a:rPr lang="en-US" altLang="zh-CN" sz="2000" dirty="0">
                <a:ea typeface="微软雅黑" charset="-122"/>
              </a:rPr>
              <a:t>---</a:t>
            </a:r>
            <a:r>
              <a:rPr lang="zh-CN" altLang="en-US" sz="2000" dirty="0">
                <a:ea typeface="微软雅黑" charset="-122"/>
              </a:rPr>
              <a:t> </a:t>
            </a:r>
            <a:r>
              <a:rPr kumimoji="1" lang="en-US" altLang="zh-CN" sz="2000" dirty="0" err="1"/>
              <a:t>Trie</a:t>
            </a:r>
            <a:r>
              <a:rPr kumimoji="1" lang="zh-CN" altLang="en-US" sz="2000" dirty="0"/>
              <a:t>树（又称前缀树）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" y="1442267"/>
            <a:ext cx="7755038" cy="42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458765" y="272174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四、平衡二叉树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</a:t>
            </a:r>
            <a:r>
              <a:rPr lang="zh-CN" altLang="en-US" sz="2000" dirty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平衡二叉树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04900" y="12319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为什么会有平衡二叉树？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31" y="1970711"/>
            <a:ext cx="6435524" cy="42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2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平衡二叉树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04900" y="1231900"/>
            <a:ext cx="83930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全称</a:t>
            </a:r>
            <a:r>
              <a:rPr kumimoji="1" lang="zh-CN" altLang="en-US" sz="2400" dirty="0" smtClean="0"/>
              <a:t>：自平衡</a:t>
            </a:r>
            <a:r>
              <a:rPr kumimoji="1" lang="zh-CN" altLang="en-US" sz="2400" dirty="0" smtClean="0"/>
              <a:t>二叉搜索树（</a:t>
            </a:r>
            <a:r>
              <a:rPr lang="en-US" altLang="zh-CN" sz="2400" dirty="0"/>
              <a:t> Self-balancing binary search tree </a:t>
            </a:r>
            <a:r>
              <a:rPr kumimoji="1" lang="zh-CN" altLang="en-US" sz="2400" dirty="0" smtClean="0"/>
              <a:t>）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简称：平衡二叉树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这是一类树的统称，其具体实现方法有</a:t>
            </a:r>
            <a:endParaRPr kumimoji="1" lang="en-US" altLang="zh-CN" sz="2400" dirty="0" smtClean="0"/>
          </a:p>
          <a:p>
            <a:r>
              <a:rPr kumimoji="1" lang="en-US" altLang="zh-CN" sz="2400" dirty="0" smtClean="0">
                <a:solidFill>
                  <a:srgbClr val="FF0000"/>
                </a:solidFill>
              </a:rPr>
              <a:t>AVL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树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红黑树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/>
              <a:t>替罪羊树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Treap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伸展树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等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845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76" y="3451879"/>
            <a:ext cx="4556112" cy="3104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4040"/>
            <a:ext cx="9144000" cy="20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35016" y="1204745"/>
            <a:ext cx="8190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其性质：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、</a:t>
            </a:r>
            <a:r>
              <a:rPr lang="zh-CN" altLang="en-US" sz="2400" dirty="0" smtClean="0"/>
              <a:t>任意一个节点的</a:t>
            </a:r>
            <a:r>
              <a:rPr lang="zh-CN" altLang="en-US" sz="2400" dirty="0"/>
              <a:t>左右两个子树的高度差的绝对值不超过</a:t>
            </a:r>
            <a:r>
              <a:rPr lang="en-US" altLang="zh-CN" sz="2400" dirty="0" smtClean="0"/>
              <a:t>1</a:t>
            </a:r>
            <a:endParaRPr lang="en-US" altLang="zh-CN" sz="2400" dirty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、任意一个节点的左右</a:t>
            </a:r>
            <a:r>
              <a:rPr lang="zh-CN" altLang="en-US" sz="2400" dirty="0"/>
              <a:t>两个子树都是一棵平衡二叉树</a:t>
            </a:r>
            <a:endParaRPr kumimoji="1"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30" y="2819280"/>
            <a:ext cx="5364691" cy="36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15780" y="1324956"/>
            <a:ext cx="72635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树的增删</a:t>
            </a:r>
            <a:r>
              <a:rPr kumimoji="1" lang="zh-CN" altLang="en-US" sz="2400" dirty="0" smtClean="0"/>
              <a:t>改查及遍历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其中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增加</a:t>
            </a:r>
            <a:r>
              <a:rPr kumimoji="1" lang="zh-CN" altLang="en-US" sz="2400" dirty="0" smtClean="0"/>
              <a:t>节点和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删除</a:t>
            </a:r>
            <a:r>
              <a:rPr kumimoji="1" lang="zh-CN" altLang="en-US" sz="2400" dirty="0" smtClean="0"/>
              <a:t>节点是跟二分搜索树不一样的。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60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480113" y="2118364"/>
            <a:ext cx="527061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树新增</a:t>
            </a:r>
            <a:r>
              <a:rPr kumimoji="1" lang="zh-CN" altLang="en-US" sz="2400" dirty="0" smtClean="0"/>
              <a:t>节点</a:t>
            </a:r>
            <a:r>
              <a:rPr kumimoji="1" lang="zh-CN" altLang="en-US" sz="2400" dirty="0" smtClean="0"/>
              <a:t>与二分搜索树不同的是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需要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维护树的平衡性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那么如何</a:t>
            </a:r>
            <a:r>
              <a:rPr kumimoji="1" lang="zh-CN" altLang="en-US" sz="2400" dirty="0" smtClean="0"/>
              <a:t>维护</a:t>
            </a:r>
            <a:r>
              <a:rPr kumimoji="1" lang="zh-CN" altLang="en-US" sz="2400" dirty="0" smtClean="0"/>
              <a:t>平衡性？？？</a:t>
            </a:r>
            <a:endParaRPr kumimoji="1" lang="en-US" altLang="zh-CN" sz="2400" dirty="0" smtClean="0"/>
          </a:p>
          <a:p>
            <a:endParaRPr kumimoji="1" lang="en-US" altLang="zh-CN" sz="2000" dirty="0" smtClean="0"/>
          </a:p>
          <a:p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35016" y="1204745"/>
            <a:ext cx="46550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树新增节点及如何维护</a:t>
            </a:r>
            <a:r>
              <a:rPr kumimoji="1" lang="zh-CN" altLang="en-US" sz="2400" dirty="0" smtClean="0"/>
              <a:t>平衡性</a:t>
            </a:r>
            <a:endParaRPr kumimoji="1" lang="en-US" altLang="zh-CN" sz="24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新增节点前的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准备工作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42" y="2282404"/>
            <a:ext cx="6464300" cy="393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39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35016" y="1204745"/>
            <a:ext cx="465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树新增节点及如何维护平衡性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3" y="2149264"/>
            <a:ext cx="7644637" cy="41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目录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8076" y="870767"/>
            <a:ext cx="6121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                                      今天主要讲</a:t>
            </a:r>
            <a:r>
              <a:rPr kumimoji="1" lang="zh-CN" altLang="en-US" dirty="0" smtClean="0">
                <a:solidFill>
                  <a:srgbClr val="FF0000"/>
                </a:solidFill>
              </a:rPr>
              <a:t>树</a:t>
            </a:r>
            <a:r>
              <a:rPr kumimoji="1" lang="zh-CN" altLang="en-US" dirty="0" smtClean="0"/>
              <a:t>及其他几种</a:t>
            </a:r>
            <a:r>
              <a:rPr kumimoji="1" lang="zh-CN" altLang="en-US" dirty="0" smtClean="0">
                <a:solidFill>
                  <a:srgbClr val="FF0000"/>
                </a:solidFill>
              </a:rPr>
              <a:t>高层数据结构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8076" y="1517098"/>
            <a:ext cx="318548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一、树、二叉树、二分搜索树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 smtClean="0"/>
              <a:t>1</a:t>
            </a:r>
            <a:r>
              <a:rPr kumimoji="1" lang="zh-CN" altLang="en-US" sz="1600" dirty="0" smtClean="0"/>
              <a:t>、概念与特性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、实现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二、集合和映射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 smtClean="0"/>
              <a:t>1</a:t>
            </a:r>
            <a:r>
              <a:rPr kumimoji="1" lang="zh-CN" altLang="en-US" sz="1600" dirty="0" smtClean="0"/>
              <a:t>、概念与特性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、实现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三、一些其他形态的树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/>
              <a:t>1</a:t>
            </a:r>
            <a:r>
              <a:rPr kumimoji="1" lang="zh-CN" altLang="en-US" sz="1600" dirty="0" smtClean="0"/>
              <a:t>、二叉堆</a:t>
            </a:r>
            <a:endParaRPr kumimoji="1" lang="en-US" altLang="zh-CN" sz="1600" dirty="0" smtClean="0"/>
          </a:p>
          <a:p>
            <a:r>
              <a:rPr kumimoji="1" lang="en-US" altLang="zh-CN" sz="1600" dirty="0"/>
              <a:t>2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Trie</a:t>
            </a:r>
            <a:r>
              <a:rPr kumimoji="1" lang="zh-CN" altLang="en-US" sz="1600" dirty="0" smtClean="0"/>
              <a:t>（前缀树）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四、平衡二叉树：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AVL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树、红黑树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r>
              <a:rPr kumimoji="1" lang="en-US" altLang="zh-CN" sz="1400" dirty="0"/>
              <a:t>1</a:t>
            </a:r>
            <a:r>
              <a:rPr kumimoji="1" lang="zh-CN" altLang="en-US" sz="1400" dirty="0"/>
              <a:t>、概念与特性</a:t>
            </a:r>
            <a:endParaRPr kumimoji="1" lang="en-US" altLang="zh-CN" sz="1400" dirty="0"/>
          </a:p>
          <a:p>
            <a:r>
              <a:rPr kumimoji="1" lang="en-US" altLang="zh-CN" sz="1400" dirty="0"/>
              <a:t>2</a:t>
            </a:r>
            <a:r>
              <a:rPr kumimoji="1" lang="zh-CN" altLang="en-US" sz="1400" dirty="0" smtClean="0"/>
              <a:t>、实现</a:t>
            </a:r>
            <a:endParaRPr kumimoji="1" lang="en-US" altLang="zh-CN" sz="1400" dirty="0" smtClean="0"/>
          </a:p>
          <a:p>
            <a:endParaRPr kumimoji="1" lang="en-US" altLang="zh-CN" sz="1400" dirty="0" smtClean="0"/>
          </a:p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五、哈希表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r>
              <a:rPr kumimoji="1" lang="en-US" altLang="zh-CN" sz="1400" dirty="0"/>
              <a:t>1</a:t>
            </a:r>
            <a:r>
              <a:rPr kumimoji="1" lang="zh-CN" altLang="en-US" sz="1400" dirty="0"/>
              <a:t>、概念与特性</a:t>
            </a:r>
            <a:endParaRPr kumimoji="1" lang="en-US" altLang="zh-CN" sz="1400" dirty="0"/>
          </a:p>
          <a:p>
            <a:r>
              <a:rPr kumimoji="1" lang="en-US" altLang="zh-CN" sz="1400" dirty="0"/>
              <a:t>2</a:t>
            </a:r>
            <a:r>
              <a:rPr kumimoji="1" lang="zh-CN" altLang="en-US" sz="1400" dirty="0" smtClean="0"/>
              <a:t>、实现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4128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15780" y="1442267"/>
            <a:ext cx="46550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树新增节点及如何维护平衡性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通过两种操作：</a:t>
            </a:r>
            <a:endParaRPr kumimoji="1" lang="en-US" altLang="zh-CN" sz="2400" dirty="0" smtClean="0"/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左旋转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右旋转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52" y="4042946"/>
            <a:ext cx="7023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26880" y="1141369"/>
            <a:ext cx="4655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树新增节点及如何维护平衡性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旋转的四种情况：</a:t>
            </a:r>
            <a:endParaRPr kumimoji="1" lang="en-US" altLang="zh-CN" sz="2400" dirty="0" smtClean="0"/>
          </a:p>
          <a:p>
            <a:r>
              <a:rPr kumimoji="1" lang="en-US" altLang="zh-CN" sz="2400" dirty="0" smtClean="0">
                <a:solidFill>
                  <a:srgbClr val="FF0000"/>
                </a:solidFill>
              </a:rPr>
              <a:t>LL,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RR,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LR,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RL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6" y="2709285"/>
            <a:ext cx="8051800" cy="36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4037" y="1081417"/>
            <a:ext cx="7866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树新增节点及如何维护平衡性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blog.csdn.net</a:t>
            </a:r>
            <a:r>
              <a:rPr kumimoji="1" lang="en-US" altLang="zh-CN" sz="2400" dirty="0"/>
              <a:t>/qq_25806863/article/details/74755131</a:t>
            </a:r>
            <a:endParaRPr kumimoji="1" lang="en-US" altLang="zh-CN" sz="2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869287"/>
            <a:ext cx="7124700" cy="4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4037" y="1081417"/>
            <a:ext cx="6315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树新增节点及如何</a:t>
            </a:r>
            <a:r>
              <a:rPr kumimoji="1" lang="zh-CN" altLang="en-US" sz="2400" dirty="0"/>
              <a:t>维护平衡性  </a:t>
            </a:r>
            <a:r>
              <a:rPr kumimoji="1" lang="en-US" altLang="zh-CN" sz="2400" dirty="0"/>
              <a:t>----</a:t>
            </a:r>
            <a:r>
              <a:rPr kumimoji="1" lang="zh-CN" altLang="en-US" sz="2400" dirty="0"/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右旋转</a:t>
            </a:r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42" y="1614164"/>
            <a:ext cx="7828998" cy="48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4037" y="1081417"/>
            <a:ext cx="6232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树新增节点及如何维护平衡性   </a:t>
            </a:r>
            <a:r>
              <a:rPr kumimoji="1" lang="en-US" altLang="zh-CN" sz="2400" dirty="0" smtClean="0"/>
              <a:t>----</a:t>
            </a:r>
            <a:r>
              <a:rPr kumimoji="1" lang="zh-CN" altLang="en-US" sz="2400" dirty="0" smtClean="0"/>
              <a:t> 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左旋转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" y="1741534"/>
            <a:ext cx="7747000" cy="47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4037" y="10814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举两个例子：</a:t>
            </a:r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07" y="1701016"/>
            <a:ext cx="5899338" cy="48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</a:t>
            </a:r>
            <a:r>
              <a:rPr lang="en-US" altLang="zh-CN" sz="2000" dirty="0" smtClean="0">
                <a:ea typeface="微软雅黑" charset="-122"/>
              </a:rPr>
              <a:t>AVL</a:t>
            </a:r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39711" y="2995790"/>
            <a:ext cx="1577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树总结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8326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652242" y="32557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红黑树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08076" y="1925121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400" dirty="0" smtClean="0"/>
          </a:p>
          <a:p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7" y="1352242"/>
            <a:ext cx="8351193" cy="44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49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394268"/>
            <a:ext cx="5778500" cy="48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53565" y="2995790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一、树、二叉树、二分搜索树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0029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52" y="1136769"/>
            <a:ext cx="6489699" cy="526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374" y="2025644"/>
            <a:ext cx="5029200" cy="44903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8076" y="1122744"/>
            <a:ext cx="7499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2-3</a:t>
            </a:r>
            <a:r>
              <a:rPr kumimoji="1" lang="zh-CN" altLang="en-US" dirty="0" smtClean="0"/>
              <a:t>树跟之前洪文分享</a:t>
            </a:r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索引原理中讲的平衡多路搜索树是一个意思，</a:t>
            </a:r>
            <a:endParaRPr kumimoji="1" lang="en-US" altLang="zh-CN" dirty="0" smtClean="0"/>
          </a:p>
          <a:p>
            <a:r>
              <a:rPr kumimoji="1" lang="en-US" altLang="zh-CN" dirty="0" smtClean="0"/>
              <a:t>2-3</a:t>
            </a:r>
            <a:r>
              <a:rPr kumimoji="1" lang="zh-CN" altLang="en-US" dirty="0" smtClean="0"/>
              <a:t>树就是一个</a:t>
            </a:r>
            <a:r>
              <a:rPr kumimoji="1" lang="en-US" altLang="zh-CN" dirty="0" smtClean="0">
                <a:solidFill>
                  <a:srgbClr val="FF0000"/>
                </a:solidFill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</a:rPr>
              <a:t>阶平衡多路搜索树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77" y="1316419"/>
            <a:ext cx="6375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5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74800"/>
            <a:ext cx="5562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510" y="2414403"/>
            <a:ext cx="5340289" cy="39865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503" y="1248830"/>
            <a:ext cx="6018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一棵</a:t>
            </a:r>
            <a:r>
              <a:rPr kumimoji="1" lang="en-US" altLang="zh-CN" sz="2000" dirty="0" smtClean="0"/>
              <a:t>2-3</a:t>
            </a:r>
            <a:r>
              <a:rPr kumimoji="1" lang="zh-CN" altLang="en-US" sz="2000" dirty="0" smtClean="0"/>
              <a:t>树的</a:t>
            </a:r>
            <a:r>
              <a:rPr kumimoji="1" lang="zh-CN" altLang="en-US" sz="2000" dirty="0" smtClean="0"/>
              <a:t>例子：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以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6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12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2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5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4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7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8</a:t>
            </a:r>
            <a:r>
              <a:rPr kumimoji="1" lang="zh-CN" altLang="en-US" sz="2000" dirty="0" smtClean="0"/>
              <a:t>为节点创建一棵</a:t>
            </a:r>
            <a:r>
              <a:rPr kumimoji="1" lang="en-US" altLang="zh-CN" sz="2000" dirty="0" smtClean="0"/>
              <a:t>2-3</a:t>
            </a:r>
            <a:r>
              <a:rPr kumimoji="1" lang="zh-CN" altLang="en-US" sz="2000" dirty="0" smtClean="0"/>
              <a:t>树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27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4037" y="1118613"/>
            <a:ext cx="336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红黑树和</a:t>
            </a:r>
            <a:r>
              <a:rPr kumimoji="1" lang="en-US" altLang="zh-CN" sz="2400" dirty="0" smtClean="0"/>
              <a:t>2-3</a:t>
            </a:r>
            <a:r>
              <a:rPr kumimoji="1" lang="zh-CN" altLang="en-US" sz="2400" dirty="0" smtClean="0"/>
              <a:t>树的等价性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" y="1867091"/>
            <a:ext cx="8039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4037" y="1118613"/>
            <a:ext cx="336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红黑树和</a:t>
            </a:r>
            <a:r>
              <a:rPr kumimoji="1" lang="en-US" altLang="zh-CN" sz="2400" dirty="0" smtClean="0"/>
              <a:t>2-3</a:t>
            </a:r>
            <a:r>
              <a:rPr kumimoji="1" lang="zh-CN" altLang="en-US" sz="2400" dirty="0" smtClean="0"/>
              <a:t>树的等价性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42" y="1906263"/>
            <a:ext cx="7327119" cy="44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9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4037" y="1118613"/>
            <a:ext cx="336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红黑树和</a:t>
            </a:r>
            <a:r>
              <a:rPr kumimoji="1" lang="en-US" altLang="zh-CN" sz="2400" dirty="0" smtClean="0"/>
              <a:t>2-3</a:t>
            </a:r>
            <a:r>
              <a:rPr kumimoji="1" lang="zh-CN" altLang="en-US" sz="2400" dirty="0" smtClean="0"/>
              <a:t>树的等价性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52" y="2169926"/>
            <a:ext cx="8674100" cy="32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04037" y="1118613"/>
            <a:ext cx="336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红黑树和</a:t>
            </a:r>
            <a:r>
              <a:rPr kumimoji="1" lang="en-US" altLang="zh-CN" sz="2400" dirty="0" smtClean="0"/>
              <a:t>2-3</a:t>
            </a:r>
            <a:r>
              <a:rPr kumimoji="1" lang="zh-CN" altLang="en-US" sz="2400" dirty="0" smtClean="0"/>
              <a:t>树的等价性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33" y="1741534"/>
            <a:ext cx="7801337" cy="41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59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069116" y="1656962"/>
            <a:ext cx="511832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红黑树如何添加节点？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需要两类操作：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、像</a:t>
            </a:r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树一样对节点进行旋转操作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、红黑颜色</a:t>
            </a:r>
            <a:r>
              <a:rPr kumimoji="1" lang="zh-CN" altLang="en-US" sz="2400" dirty="0" smtClean="0"/>
              <a:t>变换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8791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04900" y="12319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树的形态：</a:t>
            </a:r>
            <a:endParaRPr kumimoji="1"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23" y="1946886"/>
            <a:ext cx="4576078" cy="39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08076" y="1326035"/>
            <a:ext cx="34239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思考一下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红黑树与</a:t>
            </a:r>
            <a:r>
              <a:rPr kumimoji="1" lang="en-US" altLang="zh-CN" sz="2400" dirty="0" smtClean="0"/>
              <a:t>AVL</a:t>
            </a:r>
            <a:r>
              <a:rPr kumimoji="1" lang="zh-CN" altLang="en-US" sz="2400" dirty="0" smtClean="0"/>
              <a:t>树的区别？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173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08076" y="1326035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400" dirty="0" smtClean="0"/>
          </a:p>
          <a:p>
            <a:endParaRPr kumimoji="1"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122"/>
            <a:ext cx="9144000" cy="29493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0441" y="5341063"/>
            <a:ext cx="531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/>
              <a:t>红黑树是</a:t>
            </a:r>
            <a:r>
              <a:rPr lang="zh-CN" altLang="en-US" b="1" i="1" dirty="0">
                <a:solidFill>
                  <a:srgbClr val="FF0000"/>
                </a:solidFill>
              </a:rPr>
              <a:t>牺牲了严格的高度平衡的优越条件</a:t>
            </a:r>
            <a:r>
              <a:rPr lang="zh-CN" altLang="en-US" dirty="0">
                <a:solidFill>
                  <a:srgbClr val="FF0000"/>
                </a:solidFill>
              </a:rPr>
              <a:t>为 </a:t>
            </a:r>
            <a:r>
              <a:rPr lang="zh-CN" altLang="en-US" dirty="0" smtClean="0">
                <a:solidFill>
                  <a:srgbClr val="FF0000"/>
                </a:solidFill>
              </a:rPr>
              <a:t>代价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从而</a:t>
            </a:r>
            <a:r>
              <a:rPr lang="zh-CN" altLang="en-US" dirty="0" smtClean="0">
                <a:solidFill>
                  <a:srgbClr val="FF0000"/>
                </a:solidFill>
              </a:rPr>
              <a:t>提升了插入</a:t>
            </a:r>
            <a:r>
              <a:rPr lang="zh-CN" altLang="en-US" dirty="0">
                <a:solidFill>
                  <a:srgbClr val="FF0000"/>
                </a:solidFill>
              </a:rPr>
              <a:t>、删除</a:t>
            </a:r>
            <a:r>
              <a:rPr lang="zh-CN" altLang="en-US" dirty="0" smtClean="0">
                <a:solidFill>
                  <a:srgbClr val="FF0000"/>
                </a:solidFill>
              </a:rPr>
              <a:t>操作效率。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0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红黑树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231214" y="2723843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红黑树</a:t>
            </a:r>
            <a:r>
              <a:rPr kumimoji="1" lang="zh-CN" altLang="en-US" sz="2400" dirty="0" smtClean="0"/>
              <a:t>总结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777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441378" y="307198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五、哈希表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774378" y="1351508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哈希表一个最直观的应用就是：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实现</a:t>
            </a:r>
            <a:r>
              <a:rPr kumimoji="1" lang="en-US" altLang="zh-CN" sz="2400" dirty="0" err="1" smtClean="0">
                <a:solidFill>
                  <a:srgbClr val="FF0000"/>
                </a:solidFill>
              </a:rPr>
              <a:t>php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的关联数组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40" y="3416086"/>
            <a:ext cx="5448300" cy="1498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3300" y="5676900"/>
            <a:ext cx="538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思考：获取</a:t>
            </a:r>
            <a:r>
              <a:rPr kumimoji="1" lang="zh-CN" altLang="en-US" dirty="0" smtClean="0"/>
              <a:t>其某个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对应的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的时间复杂度是？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53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98178" y="1734787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哈希表的概念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076" y="3225874"/>
            <a:ext cx="8392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hlinkClick r:id="rId3"/>
              </a:rPr>
              <a:t>散列表</a:t>
            </a:r>
            <a:r>
              <a:rPr lang="zh-CN" altLang="en-US" sz="2000" dirty="0"/>
              <a:t>（</a:t>
            </a:r>
            <a:r>
              <a:rPr lang="en-US" altLang="zh-CN" sz="2000" dirty="0"/>
              <a:t>Hash table</a:t>
            </a:r>
            <a:r>
              <a:rPr lang="zh-CN" altLang="en-US" sz="2000" dirty="0"/>
              <a:t>，也叫哈希表），是根据关键码值</a:t>
            </a:r>
            <a:r>
              <a:rPr lang="en-US" altLang="zh-CN" sz="2000" dirty="0"/>
              <a:t>(Key value)</a:t>
            </a:r>
            <a:r>
              <a:rPr lang="zh-CN" altLang="en-US" sz="2000" dirty="0"/>
              <a:t>而</a:t>
            </a:r>
            <a:r>
              <a:rPr lang="zh-CN" altLang="en-US" sz="2000" dirty="0" smtClean="0"/>
              <a:t>直接</a:t>
            </a:r>
            <a:endParaRPr lang="en-US" altLang="zh-CN" sz="2000" dirty="0" smtClean="0"/>
          </a:p>
          <a:p>
            <a:r>
              <a:rPr lang="zh-CN" altLang="en-US" sz="2000" dirty="0" smtClean="0"/>
              <a:t>进行访问的</a:t>
            </a:r>
            <a:r>
              <a:rPr lang="zh-CN" altLang="en-US" sz="2000" dirty="0">
                <a:hlinkClick r:id="rId4"/>
              </a:rPr>
              <a:t>数据结构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也</a:t>
            </a:r>
            <a:r>
              <a:rPr lang="zh-CN" altLang="en-US" sz="2000" dirty="0"/>
              <a:t>就是说，它通过把关键码值映射到表中一个</a:t>
            </a:r>
            <a:r>
              <a:rPr lang="zh-CN" altLang="en-US" sz="2000" dirty="0" smtClean="0"/>
              <a:t>位置来</a:t>
            </a:r>
            <a:r>
              <a:rPr lang="zh-CN" altLang="en-US" sz="2000" dirty="0"/>
              <a:t>访问记录，</a:t>
            </a:r>
            <a:r>
              <a:rPr lang="zh-CN" altLang="en-US" sz="2000" dirty="0" smtClean="0"/>
              <a:t>以加快</a:t>
            </a:r>
            <a:endParaRPr lang="en-US" altLang="zh-CN" sz="2000" dirty="0" smtClean="0"/>
          </a:p>
          <a:p>
            <a:r>
              <a:rPr lang="zh-CN" altLang="en-US" sz="2000" dirty="0" smtClean="0"/>
              <a:t>查找</a:t>
            </a:r>
            <a:r>
              <a:rPr lang="zh-CN" altLang="en-US" sz="2000" dirty="0"/>
              <a:t>的速度。这个映射函数叫做</a:t>
            </a:r>
            <a:r>
              <a:rPr lang="zh-CN" altLang="en-US" sz="2000" dirty="0">
                <a:hlinkClick r:id="rId5"/>
              </a:rPr>
              <a:t>散列函数</a:t>
            </a:r>
            <a:r>
              <a:rPr lang="zh-CN" altLang="en-US" sz="2000" dirty="0"/>
              <a:t>，存放</a:t>
            </a:r>
            <a:r>
              <a:rPr lang="zh-CN" altLang="en-US" sz="2000" dirty="0" smtClean="0"/>
              <a:t>记录的</a:t>
            </a:r>
            <a:r>
              <a:rPr lang="zh-CN" altLang="en-US" sz="2000" dirty="0">
                <a:hlinkClick r:id="rId6"/>
              </a:rPr>
              <a:t>数组</a:t>
            </a:r>
            <a:r>
              <a:rPr lang="zh-CN" altLang="en-US" sz="2000" dirty="0"/>
              <a:t>叫做</a:t>
            </a:r>
            <a:r>
              <a:rPr lang="zh-CN" altLang="en-US" sz="2000" dirty="0">
                <a:hlinkClick r:id="rId3"/>
              </a:rPr>
              <a:t>散列表</a:t>
            </a:r>
            <a:r>
              <a:rPr lang="zh-CN" altLang="en-US" sz="2000" dirty="0"/>
              <a:t>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901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" y="1878576"/>
            <a:ext cx="9144000" cy="18079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437" y="4549313"/>
            <a:ext cx="3721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514278" y="3010430"/>
            <a:ext cx="465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那么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哈希表</a:t>
            </a:r>
            <a:r>
              <a:rPr kumimoji="1" lang="zh-CN" altLang="en-US" sz="2400" dirty="0" smtClean="0"/>
              <a:t>是如何实现的？？？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9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774378" y="1351508"/>
            <a:ext cx="707918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思考一个问题？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有这样一个场景：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有一个班级，班号是</a:t>
            </a:r>
            <a:r>
              <a:rPr kumimoji="1" lang="en-US" altLang="zh-CN" sz="2400" dirty="0" smtClean="0"/>
              <a:t>0910102</a:t>
            </a:r>
            <a:r>
              <a:rPr kumimoji="1" lang="zh-CN" altLang="en-US" sz="2400" dirty="0" smtClean="0"/>
              <a:t>，此班有</a:t>
            </a:r>
            <a:r>
              <a:rPr kumimoji="1" lang="en-US" altLang="zh-CN" sz="2400" dirty="0" smtClean="0"/>
              <a:t>30</a:t>
            </a:r>
            <a:r>
              <a:rPr kumimoji="1" lang="zh-CN" altLang="en-US" sz="2400" dirty="0" smtClean="0"/>
              <a:t>个学生，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学号依次是</a:t>
            </a:r>
            <a:r>
              <a:rPr kumimoji="1" lang="en-US" altLang="zh-CN" sz="2400" dirty="0" smtClean="0"/>
              <a:t>091010201-091010230</a:t>
            </a:r>
            <a:r>
              <a:rPr kumimoji="1" lang="zh-CN" altLang="en-US" sz="2400" dirty="0" smtClean="0"/>
              <a:t>，如何存储这个班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的学生在一次考试的成绩？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用</a:t>
            </a:r>
            <a:r>
              <a:rPr kumimoji="1" lang="en-US" altLang="zh-CN" sz="2400" dirty="0" err="1" smtClean="0">
                <a:solidFill>
                  <a:srgbClr val="FF0000"/>
                </a:solidFill>
              </a:rPr>
              <a:t>php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实现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，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假设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只在内存中存储，并且不能用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关联数组。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8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69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直观感受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30" y="1442267"/>
            <a:ext cx="2311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04900" y="1231900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为什么有树这个数据结构？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一、树结构本身是一种天然的组织结构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二、使用树结构来查询数据是出奇的高效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85" y="3526610"/>
            <a:ext cx="4641447" cy="23762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71" y="3384059"/>
            <a:ext cx="3544209" cy="300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5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40" y="2831343"/>
            <a:ext cx="2095500" cy="2298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8076" y="137220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再举一个比刚才学号</a:t>
            </a:r>
            <a:r>
              <a:rPr kumimoji="1" lang="zh-CN" altLang="en-US" dirty="0" smtClean="0">
                <a:solidFill>
                  <a:srgbClr val="FF0000"/>
                </a:solidFill>
              </a:rPr>
              <a:t>稍微复杂</a:t>
            </a:r>
            <a:r>
              <a:rPr kumimoji="1" lang="zh-CN" altLang="en-US" dirty="0" smtClean="0"/>
              <a:t>一点的例子说明：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10740" y="523240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257300" y="1917700"/>
            <a:ext cx="3035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40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50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3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40" y="2831343"/>
            <a:ext cx="2095500" cy="2298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8076" y="1372202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再以一个比刚才学号</a:t>
            </a:r>
            <a:r>
              <a:rPr kumimoji="1" lang="zh-CN" altLang="en-US" dirty="0" smtClean="0">
                <a:solidFill>
                  <a:srgbClr val="FF0000"/>
                </a:solidFill>
              </a:rPr>
              <a:t>稍微复杂</a:t>
            </a:r>
            <a:r>
              <a:rPr kumimoji="1" lang="zh-CN" altLang="en-US" dirty="0" smtClean="0"/>
              <a:t>一点的例子说明：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10740" y="523240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  </a:t>
            </a:r>
            <a:r>
              <a:rPr kumimoji="1" lang="en-US" altLang="zh-CN" dirty="0" smtClean="0">
                <a:solidFill>
                  <a:srgbClr val="FF0000"/>
                </a:solidFill>
              </a:rPr>
              <a:t>80</a:t>
            </a:r>
            <a:r>
              <a:rPr kumimoji="1" lang="zh-CN" altLang="en-US" dirty="0" smtClean="0">
                <a:solidFill>
                  <a:srgbClr val="FF0000"/>
                </a:solidFill>
              </a:rPr>
              <a:t>  </a:t>
            </a:r>
            <a:r>
              <a:rPr kumimoji="1" lang="en-US" altLang="zh-CN" dirty="0" smtClean="0">
                <a:solidFill>
                  <a:srgbClr val="FF0000"/>
                </a:solidFill>
              </a:rPr>
              <a:t>%</a:t>
            </a:r>
            <a:r>
              <a:rPr kumimoji="1" lang="zh-CN" altLang="en-US" dirty="0" smtClean="0">
                <a:solidFill>
                  <a:srgbClr val="FF0000"/>
                </a:solidFill>
              </a:rPr>
              <a:t>   </a:t>
            </a:r>
            <a:r>
              <a:rPr kumimoji="1" lang="en-US" altLang="zh-CN" dirty="0" smtClean="0">
                <a:solidFill>
                  <a:srgbClr val="FF0000"/>
                </a:solidFill>
              </a:rPr>
              <a:t>7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-----&gt;</a:t>
            </a:r>
            <a:r>
              <a:rPr kumimoji="1" lang="zh-CN" altLang="en-US" dirty="0" smtClean="0">
                <a:solidFill>
                  <a:srgbClr val="FF0000"/>
                </a:solidFill>
              </a:rPr>
              <a:t>   </a:t>
            </a:r>
            <a:r>
              <a:rPr kumimoji="1" lang="en-US" altLang="zh-CN" dirty="0" smtClean="0">
                <a:solidFill>
                  <a:srgbClr val="FF0000"/>
                </a:solidFill>
              </a:rPr>
              <a:t>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53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1301750"/>
            <a:ext cx="35687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556480" y="2083055"/>
            <a:ext cx="6165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、如果</a:t>
            </a:r>
            <a:r>
              <a:rPr kumimoji="1" lang="en-US" altLang="zh-CN" sz="2400" dirty="0" smtClean="0"/>
              <a:t>key</a:t>
            </a:r>
            <a:r>
              <a:rPr kumimoji="1" lang="zh-CN" altLang="en-US" sz="2400" dirty="0" smtClean="0"/>
              <a:t>为一个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大整型</a:t>
            </a:r>
            <a:r>
              <a:rPr kumimoji="1" lang="zh-CN" altLang="en-US" sz="2400" dirty="0" smtClean="0"/>
              <a:t>的话如何实现？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例如身份证号：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110108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1985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1216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6666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556480" y="2083055"/>
            <a:ext cx="6165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</a:t>
            </a:r>
            <a:r>
              <a:rPr kumimoji="1" lang="zh-CN" altLang="en-US" sz="2400" dirty="0" smtClean="0"/>
              <a:t>、如果</a:t>
            </a:r>
            <a:r>
              <a:rPr kumimoji="1" lang="en-US" altLang="zh-CN" sz="2400" dirty="0" smtClean="0"/>
              <a:t>key</a:t>
            </a:r>
            <a:r>
              <a:rPr kumimoji="1" lang="zh-CN" altLang="en-US" sz="2400" dirty="0" smtClean="0"/>
              <a:t>为一个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字符串</a:t>
            </a:r>
            <a:r>
              <a:rPr kumimoji="1" lang="zh-CN" altLang="en-US" sz="2400" dirty="0" smtClean="0"/>
              <a:t>的话如何实现？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例如 ‘</a:t>
            </a:r>
            <a:r>
              <a:rPr kumimoji="1" lang="en-US" altLang="zh-CN" sz="2400" dirty="0" err="1" smtClean="0"/>
              <a:t>abcd</a:t>
            </a:r>
            <a:r>
              <a:rPr kumimoji="1" lang="zh-CN" altLang="en-US" sz="2400" dirty="0" smtClean="0"/>
              <a:t>’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8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556480" y="2083055"/>
            <a:ext cx="61651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思路：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/>
              <a:t>可以将</a:t>
            </a:r>
            <a:r>
              <a:rPr kumimoji="1" lang="en-US" altLang="zh-CN" sz="2400" dirty="0" smtClean="0"/>
              <a:t>key</a:t>
            </a:r>
            <a:r>
              <a:rPr kumimoji="1" lang="zh-CN" altLang="en-US" sz="2400" dirty="0" smtClean="0"/>
              <a:t>转化成一个整数，再用取模的方式来得到索引。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java</a:t>
            </a:r>
            <a:r>
              <a:rPr kumimoji="1" lang="zh-CN" altLang="en-US" sz="2400" dirty="0" smtClean="0"/>
              <a:t>中有一个方法</a:t>
            </a:r>
            <a:r>
              <a:rPr kumimoji="1" lang="en-US" altLang="zh-CN" sz="2400" dirty="0" err="1" smtClean="0"/>
              <a:t>hashCode</a:t>
            </a:r>
            <a:r>
              <a:rPr kumimoji="1" lang="zh-CN" altLang="en-US" sz="2400" dirty="0" smtClean="0"/>
              <a:t>，可以将任意类型的</a:t>
            </a:r>
            <a:r>
              <a:rPr kumimoji="1" lang="en-US" altLang="zh-CN" sz="2400" dirty="0" smtClean="0"/>
              <a:t>key</a:t>
            </a:r>
            <a:r>
              <a:rPr kumimoji="1" lang="zh-CN" altLang="en-US" sz="2400" dirty="0" smtClean="0"/>
              <a:t>转换成一个整数。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3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04037" y="1198069"/>
            <a:ext cx="541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用</a:t>
            </a:r>
            <a:r>
              <a:rPr kumimoji="1" lang="en-US" altLang="zh-CN" sz="2000" dirty="0" smtClean="0"/>
              <a:t>java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err="1" smtClean="0"/>
              <a:t>hashCode</a:t>
            </a:r>
            <a:r>
              <a:rPr kumimoji="1" lang="zh-CN" altLang="en-US" sz="2000" dirty="0" smtClean="0"/>
              <a:t>方法来</a:t>
            </a:r>
            <a:r>
              <a:rPr kumimoji="1" lang="en-US" altLang="zh-CN" sz="2000" dirty="0"/>
              <a:t>key</a:t>
            </a:r>
            <a:r>
              <a:rPr kumimoji="1" lang="zh-CN" altLang="en-US" sz="2000" dirty="0"/>
              <a:t>转换成一个整数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95" y="2059908"/>
            <a:ext cx="6548617" cy="4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5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18280" y="2083055"/>
            <a:ext cx="78415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总结哈希表实现的步骤：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、先将</a:t>
            </a:r>
            <a:r>
              <a:rPr kumimoji="1" lang="en-US" altLang="zh-CN" sz="2400" dirty="0" smtClean="0"/>
              <a:t>key</a:t>
            </a:r>
            <a:r>
              <a:rPr kumimoji="1" lang="zh-CN" altLang="en-US" sz="2400" dirty="0" smtClean="0"/>
              <a:t>转成一个整数；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、找一个数</a:t>
            </a:r>
            <a:r>
              <a:rPr kumimoji="1" lang="en-US" altLang="zh-CN" sz="2400" dirty="0" smtClean="0"/>
              <a:t>M</a:t>
            </a:r>
            <a:r>
              <a:rPr kumimoji="1" lang="zh-CN" altLang="en-US" sz="2400" dirty="0" smtClean="0"/>
              <a:t>然后对那个整数取模（或按位与）来获得索引；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、创建一个</a:t>
            </a:r>
            <a:r>
              <a:rPr kumimoji="1" lang="en-US" altLang="zh-CN" sz="2400" dirty="0" smtClean="0"/>
              <a:t>M</a:t>
            </a:r>
            <a:r>
              <a:rPr kumimoji="1" lang="zh-CN" altLang="en-US" sz="2400" dirty="0" smtClean="0"/>
              <a:t>大小的数组，并按第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步获取的索引将</a:t>
            </a:r>
            <a:r>
              <a:rPr kumimoji="1" lang="en-US" altLang="zh-CN" sz="2400" dirty="0" smtClean="0"/>
              <a:t>value</a:t>
            </a:r>
            <a:r>
              <a:rPr kumimoji="1" lang="zh-CN" altLang="en-US" sz="2400" dirty="0" smtClean="0"/>
              <a:t>对应地存放到数组中；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4</a:t>
            </a:r>
            <a:r>
              <a:rPr kumimoji="1" lang="zh-CN" altLang="en-US" sz="2400" dirty="0" smtClean="0"/>
              <a:t>、对于冲突的</a:t>
            </a:r>
            <a:r>
              <a:rPr kumimoji="1" lang="en-US" altLang="zh-CN" sz="2400" dirty="0" smtClean="0"/>
              <a:t>key</a:t>
            </a:r>
            <a:r>
              <a:rPr kumimoji="1" lang="zh-CN" altLang="en-US" sz="2400" dirty="0" smtClean="0"/>
              <a:t>以链地址法存储。</a:t>
            </a:r>
            <a:endParaRPr kumimoji="1" lang="en-US" altLang="zh-CN" sz="2400" dirty="0" smtClean="0"/>
          </a:p>
          <a:p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527859" y="1859340"/>
            <a:ext cx="64223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最终简化成哈希表实现的两个最关键问题：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一、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哈希函数</a:t>
            </a:r>
            <a:r>
              <a:rPr kumimoji="1" lang="zh-CN" altLang="en-US" sz="2400" dirty="0" smtClean="0"/>
              <a:t>如何设计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二、如何解决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哈希冲突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en-US" altLang="zh-CN" sz="2400" dirty="0">
              <a:solidFill>
                <a:srgbClr val="FF0000"/>
              </a:solidFill>
            </a:endParaRPr>
          </a:p>
          <a:p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en-US" altLang="zh-CN" sz="2400" dirty="0">
              <a:solidFill>
                <a:srgbClr val="FF0000"/>
              </a:solidFill>
            </a:endParaRPr>
          </a:p>
          <a:p>
            <a:r>
              <a:rPr kumimoji="1" lang="en-US" altLang="zh-CN" sz="2000" dirty="0" smtClean="0"/>
              <a:t>Ps</a:t>
            </a:r>
            <a:r>
              <a:rPr kumimoji="1" lang="zh-CN" altLang="en-US" sz="2000" dirty="0" smtClean="0"/>
              <a:t>：哈希函数就是将</a:t>
            </a:r>
            <a:r>
              <a:rPr kumimoji="1" lang="en-US" altLang="zh-CN" sz="2000" dirty="0" smtClean="0"/>
              <a:t>key</a:t>
            </a:r>
            <a:r>
              <a:rPr kumimoji="1" lang="zh-CN" altLang="en-US" sz="2000" dirty="0" smtClean="0"/>
              <a:t>转换成索引的过程。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61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79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286620" y="2182563"/>
            <a:ext cx="7841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问题：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M</a:t>
            </a:r>
            <a:r>
              <a:rPr kumimoji="1" lang="zh-CN" altLang="en-US" sz="2400" dirty="0" smtClean="0"/>
              <a:t>应该怎么取？</a:t>
            </a:r>
            <a:endParaRPr kumimoji="1" lang="en-US" altLang="zh-CN" sz="2400" dirty="0" smtClean="0"/>
          </a:p>
          <a:p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3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04900" y="1231900"/>
            <a:ext cx="545014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都有哪些树：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二叉树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二分搜索树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二叉堆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en-US" altLang="zh-CN" sz="2400" dirty="0" err="1" smtClean="0">
                <a:solidFill>
                  <a:srgbClr val="FF0000"/>
                </a:solidFill>
              </a:rPr>
              <a:t>Trie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（又称前缀树）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平衡树</a:t>
            </a:r>
            <a:r>
              <a:rPr kumimoji="1" lang="zh-CN" altLang="en-US" sz="2400" dirty="0">
                <a:solidFill>
                  <a:srgbClr val="FF0000"/>
                </a:solidFill>
              </a:rPr>
              <a:t>：</a:t>
            </a:r>
            <a:r>
              <a:rPr kumimoji="1" lang="en-US" altLang="zh-CN" sz="2400" dirty="0">
                <a:solidFill>
                  <a:srgbClr val="FF0000"/>
                </a:solidFill>
              </a:rPr>
              <a:t>AVL</a:t>
            </a:r>
            <a:r>
              <a:rPr kumimoji="1" lang="zh-CN" altLang="en-US" sz="2400" dirty="0">
                <a:solidFill>
                  <a:srgbClr val="FF0000"/>
                </a:solidFill>
              </a:rPr>
              <a:t>树、红黑树、</a:t>
            </a:r>
            <a:r>
              <a:rPr kumimoji="1" lang="en-US" altLang="zh-CN" sz="2400" dirty="0">
                <a:solidFill>
                  <a:srgbClr val="FF0000"/>
                </a:solidFill>
              </a:rPr>
              <a:t>B</a:t>
            </a:r>
            <a:r>
              <a:rPr kumimoji="1" lang="zh-CN" altLang="en-US" sz="2400" dirty="0">
                <a:solidFill>
                  <a:srgbClr val="FF0000"/>
                </a:solidFill>
              </a:rPr>
              <a:t>树、</a:t>
            </a:r>
            <a:r>
              <a:rPr kumimoji="1" lang="en-US" altLang="zh-CN" sz="2400" dirty="0">
                <a:solidFill>
                  <a:srgbClr val="FF0000"/>
                </a:solidFill>
              </a:rPr>
              <a:t>B+</a:t>
            </a:r>
            <a:r>
              <a:rPr kumimoji="1" lang="zh-CN" altLang="en-US" sz="2400" dirty="0">
                <a:solidFill>
                  <a:srgbClr val="FF0000"/>
                </a:solidFill>
              </a:rPr>
              <a:t>树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等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en-US" altLang="zh-CN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等。。。</a:t>
            </a:r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en-US" altLang="zh-CN" sz="2400" dirty="0" smtClean="0">
              <a:solidFill>
                <a:srgbClr val="FF0000"/>
              </a:solidFill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20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286620" y="2182563"/>
            <a:ext cx="7841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取</a:t>
            </a:r>
            <a:r>
              <a:rPr kumimoji="1" lang="en-US" altLang="zh-CN" sz="2400" dirty="0" smtClean="0"/>
              <a:t>M</a:t>
            </a:r>
            <a:r>
              <a:rPr kumimoji="1" lang="zh-CN" altLang="en-US" sz="2400" dirty="0" smtClean="0"/>
              <a:t>的两个关键：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、取一个素数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、决定取哪个素数？</a:t>
            </a:r>
            <a:endParaRPr kumimoji="1" lang="en-US" altLang="zh-CN" sz="2400" dirty="0" smtClean="0"/>
          </a:p>
          <a:p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2955735"/>
            <a:ext cx="5905500" cy="2476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2104" y="189307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、为什么要模一个素数？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96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82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 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如何实现？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972104" y="189307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</a:t>
            </a:r>
            <a:r>
              <a:rPr kumimoji="1" lang="zh-CN" altLang="en-US" sz="2400" dirty="0" smtClean="0"/>
              <a:t>、取哪个素数？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90" y="1442267"/>
            <a:ext cx="2273300" cy="467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" y="4657426"/>
            <a:ext cx="464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83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48" y="1395784"/>
            <a:ext cx="6937656" cy="479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84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863600" y="1577995"/>
            <a:ext cx="35189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详细说说怎么解决哈希冲突？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zh-CN" altLang="en-US" sz="2000" dirty="0" smtClean="0"/>
              <a:t>最常用的一个方法：</a:t>
            </a:r>
            <a:endParaRPr kumimoji="1" lang="en-US" altLang="zh-CN" sz="2000" dirty="0" smtClean="0"/>
          </a:p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链地址法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40" y="1511519"/>
            <a:ext cx="35687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1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85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" y="1303117"/>
            <a:ext cx="9144000" cy="50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86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" y="2762903"/>
            <a:ext cx="8674100" cy="2400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22657" y="150113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总结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87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7" y="1918695"/>
            <a:ext cx="8019519" cy="35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88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736600" y="1740976"/>
            <a:ext cx="7430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最后可以看一下</a:t>
            </a:r>
            <a:r>
              <a:rPr kumimoji="1" lang="en-US" altLang="zh-CN" sz="2400" dirty="0" err="1" smtClean="0"/>
              <a:t>php</a:t>
            </a:r>
            <a:r>
              <a:rPr kumimoji="1" lang="zh-CN" altLang="en-US" sz="2400" dirty="0" smtClean="0"/>
              <a:t>的哈希表是如何实现的？</a:t>
            </a:r>
            <a:endParaRPr kumimoji="1" lang="en-US" altLang="zh-CN" sz="2400" dirty="0" smtClean="0"/>
          </a:p>
          <a:p>
            <a:endParaRPr kumimoji="1" lang="en-US" altLang="zh-CN" dirty="0" smtClean="0"/>
          </a:p>
          <a:p>
            <a:r>
              <a:rPr kumimoji="1" lang="en-US" altLang="zh-CN" dirty="0">
                <a:hlinkClick r:id="rId3"/>
              </a:rPr>
              <a:t>http://www.php-internals.com/book/?</a:t>
            </a:r>
            <a:r>
              <a:rPr kumimoji="1" lang="en-US" altLang="zh-CN" dirty="0" smtClean="0">
                <a:hlinkClick r:id="rId3"/>
              </a:rPr>
              <a:t>p=chapt03/03-01-01-hashtable</a:t>
            </a:r>
            <a:endParaRPr kumimoji="1" lang="en-US" altLang="zh-CN" dirty="0" smtClean="0"/>
          </a:p>
          <a:p>
            <a:r>
              <a:rPr kumimoji="1" lang="en-US" altLang="zh-CN" dirty="0">
                <a:hlinkClick r:id="rId4"/>
              </a:rPr>
              <a:t>http://www.php-internals.com/book/?</a:t>
            </a:r>
            <a:r>
              <a:rPr kumimoji="1" lang="en-US" altLang="zh-CN" dirty="0" smtClean="0">
                <a:hlinkClick r:id="rId4"/>
              </a:rPr>
              <a:t>p=chapt03/03-01-02-hashtable-in-php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19354"/>
            <a:ext cx="4419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89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哈希表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422400" y="2083055"/>
            <a:ext cx="387798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哈希表的其他应用：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缓存分布式中的一致性哈希</a:t>
            </a:r>
            <a:endParaRPr kumimoji="1" lang="en-US" altLang="zh-CN" sz="2400" dirty="0" smtClean="0"/>
          </a:p>
          <a:p>
            <a:r>
              <a:rPr kumimoji="1" lang="en-US" altLang="zh-CN" sz="2400" dirty="0" err="1" smtClean="0"/>
              <a:t>Redis</a:t>
            </a:r>
            <a:r>
              <a:rPr kumimoji="1" lang="zh-CN" altLang="en-US" sz="2400" dirty="0" smtClean="0"/>
              <a:t>各个数据类型的实现</a:t>
            </a:r>
            <a:endParaRPr kumimoji="1" lang="en-US" altLang="zh-CN" sz="2400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0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9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 smtClean="0">
                <a:ea typeface="微软雅黑" charset="-122"/>
              </a:rPr>
              <a:t>树 </a:t>
            </a:r>
            <a:r>
              <a:rPr lang="en-US" altLang="zh-CN" sz="2000" dirty="0" smtClean="0">
                <a:ea typeface="微软雅黑" charset="-122"/>
              </a:rPr>
              <a:t>---</a:t>
            </a:r>
            <a:r>
              <a:rPr lang="zh-CN" altLang="en-US" sz="2000" dirty="0" smtClean="0">
                <a:ea typeface="微软雅黑" charset="-122"/>
              </a:rPr>
              <a:t> 二叉树</a:t>
            </a:r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04900" y="1231900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关于树的一些基本概念</a:t>
            </a:r>
            <a:r>
              <a:rPr kumimoji="1" lang="zh-CN" altLang="en-US" sz="2400" dirty="0" smtClean="0">
                <a:sym typeface="Wingdings"/>
              </a:rPr>
              <a:t>（</a:t>
            </a:r>
            <a:r>
              <a:rPr kumimoji="1" lang="zh-CN" altLang="en-US" sz="2400" dirty="0" smtClean="0">
                <a:solidFill>
                  <a:srgbClr val="FF0000"/>
                </a:solidFill>
                <a:sym typeface="Wingdings"/>
              </a:rPr>
              <a:t>以二叉树为例</a:t>
            </a:r>
            <a:r>
              <a:rPr kumimoji="1" lang="zh-CN" altLang="en-US" sz="2400" dirty="0" smtClean="0">
                <a:sym typeface="Wingdings"/>
              </a:rPr>
              <a:t>）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54" y="2081381"/>
            <a:ext cx="8039100" cy="42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90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943495" y="3080056"/>
            <a:ext cx="7793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Q&amp;A</a:t>
            </a:r>
            <a:endParaRPr kumimoji="1" lang="en-US" altLang="zh-CN" sz="2400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0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9234011" cy="6858000"/>
          </a:xfrm>
          <a:prstGeom prst="rect">
            <a:avLst/>
          </a:prstGeom>
        </p:spPr>
      </p:pic>
      <p:sp>
        <p:nvSpPr>
          <p:cNvPr id="2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87440" y="6400991"/>
            <a:ext cx="2133600" cy="274637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A6DECE-E2D1-404E-ACCF-DEEB20FE253F}" type="slidenum">
              <a:rPr lang="zh-CN" altLang="en-US">
                <a:solidFill>
                  <a:srgbClr val="898989"/>
                </a:solidFill>
                <a:ea typeface="微软雅黑" charset="-122"/>
              </a:rPr>
              <a:pPr eaLnBrk="1" hangingPunct="1"/>
              <a:t>91</a:t>
            </a:fld>
            <a:endParaRPr lang="zh-CN" altLang="en-US" dirty="0">
              <a:solidFill>
                <a:srgbClr val="898989"/>
              </a:solidFill>
              <a:ea typeface="微软雅黑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91440" y="2992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dirty="0">
              <a:ea typeface="微软雅黑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8076" y="1600201"/>
            <a:ext cx="8229600" cy="279117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037" y="2083055"/>
            <a:ext cx="862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18339" y="2179796"/>
            <a:ext cx="50174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That’s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All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Thank</a:t>
            </a:r>
            <a:r>
              <a:rPr kumimoji="1" lang="zh-CN" altLang="en-US" sz="4000" dirty="0"/>
              <a:t> </a:t>
            </a:r>
            <a:r>
              <a:rPr kumimoji="1" lang="en-US" altLang="zh-CN" sz="4000" dirty="0" smtClean="0"/>
              <a:t>you!</a:t>
            </a:r>
          </a:p>
          <a:p>
            <a:r>
              <a:rPr kumimoji="1" lang="zh-CN" altLang="en-US" sz="4000" dirty="0" smtClean="0"/>
              <a:t> </a:t>
            </a:r>
            <a:endParaRPr kumimoji="1" lang="en-US" altLang="zh-CN" sz="4000" dirty="0" smtClean="0"/>
          </a:p>
          <a:p>
            <a:r>
              <a:rPr kumimoji="1" lang="zh-CN" altLang="en-US" sz="4000" dirty="0"/>
              <a:t> </a:t>
            </a:r>
            <a:r>
              <a:rPr kumimoji="1" lang="zh-CN" altLang="en-US" sz="4000" dirty="0" smtClean="0"/>
              <a:t> </a:t>
            </a:r>
            <a:endParaRPr kumimoji="1" lang="en-US" altLang="zh-CN" sz="4000" dirty="0"/>
          </a:p>
          <a:p>
            <a:r>
              <a:rPr kumimoji="1" lang="zh-CN" altLang="en-US" sz="4000" dirty="0" smtClean="0"/>
              <a:t>                                </a:t>
            </a:r>
            <a:r>
              <a:rPr kumimoji="1" lang="zh-CN" altLang="en-US" sz="2400" dirty="0" smtClean="0"/>
              <a:t>赵玉瑾</a:t>
            </a:r>
            <a:endParaRPr kumimoji="1" lang="en-US" altLang="zh-CN" sz="2400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9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27289</TotalTime>
  <Words>1845</Words>
  <Application>Microsoft Macintosh PowerPoint</Application>
  <PresentationFormat>全屏显示(4:3)</PresentationFormat>
  <Paragraphs>411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0" baseType="lpstr">
      <vt:lpstr>Calibri</vt:lpstr>
      <vt:lpstr>Mangal</vt:lpstr>
      <vt:lpstr>Wingdings</vt:lpstr>
      <vt:lpstr>YaHei IKEA</vt:lpstr>
      <vt:lpstr>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58赶集网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本荣</dc:creator>
  <cp:lastModifiedBy>Microsoft Office 用户</cp:lastModifiedBy>
  <cp:revision>704</cp:revision>
  <dcterms:created xsi:type="dcterms:W3CDTF">2016-05-11T01:52:56Z</dcterms:created>
  <dcterms:modified xsi:type="dcterms:W3CDTF">2018-08-03T07:18:57Z</dcterms:modified>
</cp:coreProperties>
</file>